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8"/>
  </p:notesMasterIdLst>
  <p:handoutMasterIdLst>
    <p:handoutMasterId r:id="rId19"/>
  </p:handoutMasterIdLst>
  <p:sldIdLst>
    <p:sldId id="312" r:id="rId5"/>
    <p:sldId id="304" r:id="rId6"/>
    <p:sldId id="307" r:id="rId7"/>
    <p:sldId id="282" r:id="rId8"/>
    <p:sldId id="314" r:id="rId9"/>
    <p:sldId id="315" r:id="rId10"/>
    <p:sldId id="319" r:id="rId11"/>
    <p:sldId id="321" r:id="rId12"/>
    <p:sldId id="327" r:id="rId13"/>
    <p:sldId id="325" r:id="rId14"/>
    <p:sldId id="326" r:id="rId15"/>
    <p:sldId id="322" r:id="rId16"/>
    <p:sldId id="297" r:id="rId1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B69"/>
    <a:srgbClr val="CDBE8A"/>
    <a:srgbClr val="14179C"/>
    <a:srgbClr val="F5CDCE"/>
    <a:srgbClr val="202C8F"/>
    <a:srgbClr val="FDFBF6"/>
    <a:srgbClr val="AAC4E9"/>
    <a:srgbClr val="DF8C8C"/>
    <a:srgbClr val="D4D593"/>
    <a:srgbClr val="E6F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napToObjects="1">
      <p:cViewPr varScale="1">
        <p:scale>
          <a:sx n="59" d="100"/>
          <a:sy n="59" d="100"/>
        </p:scale>
        <p:origin x="964" y="5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52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062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rsan2698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oud 10">
            <a:extLst>
              <a:ext uri="{FF2B5EF4-FFF2-40B4-BE49-F238E27FC236}">
                <a16:creationId xmlns:a16="http://schemas.microsoft.com/office/drawing/2014/main" id="{21F081A7-FC18-E55A-BAB8-3CC4C2ED6204}"/>
              </a:ext>
            </a:extLst>
          </p:cNvPr>
          <p:cNvSpPr/>
          <p:nvPr/>
        </p:nvSpPr>
        <p:spPr>
          <a:xfrm>
            <a:off x="756681" y="728330"/>
            <a:ext cx="8665535" cy="2020186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6"/>
                </a:solidFill>
                <a:latin typeface="+mj-lt"/>
                <a:cs typeface="Times New Roman" panose="02020603050405020304" pitchFamily="18" charset="0"/>
              </a:rPr>
              <a:t>POWER BI PROJECT</a:t>
            </a:r>
            <a:br>
              <a:rPr lang="en-US" sz="3200" b="1" dirty="0">
                <a:solidFill>
                  <a:schemeClr val="accent6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chemeClr val="accent6"/>
                </a:solidFill>
                <a:latin typeface="+mj-lt"/>
                <a:cs typeface="Times New Roman" panose="02020603050405020304" pitchFamily="18" charset="0"/>
              </a:rPr>
              <a:t>PRESENTATION</a:t>
            </a:r>
          </a:p>
        </p:txBody>
      </p:sp>
      <p:sp>
        <p:nvSpPr>
          <p:cNvPr id="12" name="Scroll: Vertical 11">
            <a:extLst>
              <a:ext uri="{FF2B5EF4-FFF2-40B4-BE49-F238E27FC236}">
                <a16:creationId xmlns:a16="http://schemas.microsoft.com/office/drawing/2014/main" id="{0EE88746-5469-D0F3-FDFA-CAACC0136170}"/>
              </a:ext>
            </a:extLst>
          </p:cNvPr>
          <p:cNvSpPr/>
          <p:nvPr/>
        </p:nvSpPr>
        <p:spPr>
          <a:xfrm>
            <a:off x="6400781" y="3848986"/>
            <a:ext cx="5316279" cy="2732568"/>
          </a:xfrm>
          <a:prstGeom prst="verticalScroll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u="sng" dirty="0">
                <a:solidFill>
                  <a:srgbClr val="14179C"/>
                </a:solidFill>
              </a:rPr>
              <a:t>Prepared by</a:t>
            </a:r>
          </a:p>
          <a:p>
            <a:pPr algn="just"/>
            <a:endParaRPr lang="en-US" b="1" dirty="0">
              <a:solidFill>
                <a:srgbClr val="14179C"/>
              </a:solidFill>
            </a:endParaRPr>
          </a:p>
          <a:p>
            <a:pPr algn="just"/>
            <a:r>
              <a:rPr lang="en-US" b="1" dirty="0">
                <a:solidFill>
                  <a:srgbClr val="14179C"/>
                </a:solidFill>
              </a:rPr>
              <a:t>  </a:t>
            </a:r>
            <a:r>
              <a:rPr lang="en-US" b="1" dirty="0">
                <a:solidFill>
                  <a:srgbClr val="C00000"/>
                </a:solidFill>
              </a:rPr>
              <a:t> Name: </a:t>
            </a:r>
            <a:r>
              <a:rPr lang="en-US" b="1" dirty="0" err="1">
                <a:solidFill>
                  <a:srgbClr val="14179C"/>
                </a:solidFill>
              </a:rPr>
              <a:t>Ranjitha.T</a:t>
            </a:r>
            <a:endParaRPr lang="en-US" b="1" dirty="0">
              <a:solidFill>
                <a:srgbClr val="14179C"/>
              </a:solidFill>
            </a:endParaRPr>
          </a:p>
          <a:p>
            <a:pPr algn="just"/>
            <a:r>
              <a:rPr lang="en-US" b="1" dirty="0">
                <a:solidFill>
                  <a:srgbClr val="14179C"/>
                </a:solidFill>
              </a:rPr>
              <a:t>   </a:t>
            </a:r>
            <a:r>
              <a:rPr lang="en-US" b="1" dirty="0">
                <a:solidFill>
                  <a:srgbClr val="C00000"/>
                </a:solidFill>
              </a:rPr>
              <a:t>Contact: </a:t>
            </a:r>
            <a:r>
              <a:rPr lang="en-US" b="1" dirty="0">
                <a:solidFill>
                  <a:srgbClr val="14179C"/>
                </a:solidFill>
              </a:rPr>
              <a:t>+91 8270007510</a:t>
            </a:r>
          </a:p>
          <a:p>
            <a:pPr algn="just"/>
            <a:r>
              <a:rPr lang="en-US" b="1" dirty="0">
                <a:solidFill>
                  <a:srgbClr val="14179C"/>
                </a:solidFill>
              </a:rPr>
              <a:t>   </a:t>
            </a:r>
            <a:r>
              <a:rPr lang="en-US" b="1" dirty="0">
                <a:solidFill>
                  <a:srgbClr val="C00000"/>
                </a:solidFill>
              </a:rPr>
              <a:t>Mail :  </a:t>
            </a:r>
            <a:r>
              <a:rPr lang="en-US" b="1" dirty="0">
                <a:solidFill>
                  <a:srgbClr val="14179C"/>
                </a:solidFill>
                <a:hlinkClick r:id="rId3"/>
              </a:rPr>
              <a:t>trsan2698@gmail.com</a:t>
            </a:r>
            <a:endParaRPr lang="en-US" b="1" dirty="0">
              <a:solidFill>
                <a:srgbClr val="14179C"/>
              </a:solidFill>
            </a:endParaRPr>
          </a:p>
          <a:p>
            <a:pPr algn="just"/>
            <a:r>
              <a:rPr lang="en-US" b="1" dirty="0">
                <a:solidFill>
                  <a:srgbClr val="14179C"/>
                </a:solidFill>
              </a:rPr>
              <a:t>   </a:t>
            </a:r>
            <a:endParaRPr lang="en-US" sz="1400" b="1" dirty="0">
              <a:solidFill>
                <a:srgbClr val="14179C"/>
              </a:solidFill>
            </a:endParaRPr>
          </a:p>
        </p:txBody>
      </p:sp>
      <p:sp>
        <p:nvSpPr>
          <p:cNvPr id="19" name="Rectangle: Diagonal Corners Snipped 18">
            <a:extLst>
              <a:ext uri="{FF2B5EF4-FFF2-40B4-BE49-F238E27FC236}">
                <a16:creationId xmlns:a16="http://schemas.microsoft.com/office/drawing/2014/main" id="{ED86B704-2615-CF37-1F66-43CF70591375}"/>
              </a:ext>
            </a:extLst>
          </p:cNvPr>
          <p:cNvSpPr/>
          <p:nvPr/>
        </p:nvSpPr>
        <p:spPr>
          <a:xfrm>
            <a:off x="756681" y="3094075"/>
            <a:ext cx="5339319" cy="1935125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Dashboard Name : HR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5"/>
    </mc:Choice>
    <mc:Fallback xmlns="">
      <p:transition spd="slow" advTm="97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D02CEF-A04F-34B9-B872-9EAD6DF15EA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720785" y="318672"/>
            <a:ext cx="5316279" cy="301964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56A39-E6E1-D393-DA37-12B16C2371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A7E57-E44E-3CD6-B61B-87AAA5A1EDBE}"/>
              </a:ext>
            </a:extLst>
          </p:cNvPr>
          <p:cNvSpPr txBox="1"/>
          <p:nvPr/>
        </p:nvSpPr>
        <p:spPr>
          <a:xfrm>
            <a:off x="6785898" y="577579"/>
            <a:ext cx="357253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Clustered Bar Chart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using Clustered Bar chart to categorize the attrition count by Using Educational field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25C61-E61A-C455-22B2-BE78A0098262}"/>
              </a:ext>
            </a:extLst>
          </p:cNvPr>
          <p:cNvSpPr txBox="1"/>
          <p:nvPr/>
        </p:nvSpPr>
        <p:spPr>
          <a:xfrm>
            <a:off x="917059" y="4029740"/>
            <a:ext cx="336786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4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Matrix :</a:t>
            </a:r>
          </a:p>
          <a:p>
            <a:endParaRPr lang="en-US" sz="24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 dirty="0">
                <a:cs typeface="Times New Roman" panose="02020603050405020304" pitchFamily="18" charset="0"/>
              </a:rPr>
              <a:t>In this Dashboard we have Finding Employee job satisfaction level Using Matrix</a:t>
            </a: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AB6C3183-F9D1-B038-085E-1F98C8695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112" y="3519681"/>
            <a:ext cx="6163340" cy="340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99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2C626-7D0F-25A1-BAC2-DFC067BB94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ABC03C-ECE3-523F-DC57-0F4A2D816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8" y="1"/>
            <a:ext cx="6772939" cy="35831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35D675-525C-906A-88A4-DD211C121DE7}"/>
              </a:ext>
            </a:extLst>
          </p:cNvPr>
          <p:cNvSpPr txBox="1"/>
          <p:nvPr/>
        </p:nvSpPr>
        <p:spPr>
          <a:xfrm>
            <a:off x="7230140" y="839972"/>
            <a:ext cx="379582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Slicers and Cards: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Here we added some cards to find the Total no.of attritions and active Employees.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It helps us to find the value Easily.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073F09-81F3-A193-66E0-5ABBB664085E}"/>
              </a:ext>
            </a:extLst>
          </p:cNvPr>
          <p:cNvSpPr txBox="1"/>
          <p:nvPr/>
        </p:nvSpPr>
        <p:spPr>
          <a:xfrm>
            <a:off x="212651" y="4380614"/>
            <a:ext cx="37107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Donut Chart: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Similar with pie chart, in this chart we can find the Employee attrition count in age groupwise separately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4248E3-200D-9FF8-6969-346666573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638" y="3684471"/>
            <a:ext cx="6996224" cy="31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03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93" y="0"/>
            <a:ext cx="10511627" cy="1012785"/>
          </a:xfrm>
        </p:spPr>
        <p:txBody>
          <a:bodyPr/>
          <a:lstStyle/>
          <a:p>
            <a:pPr algn="l"/>
            <a:r>
              <a:rPr lang="en-US" sz="2800" dirty="0"/>
              <a:t>     </a:t>
            </a:r>
            <a:r>
              <a:rPr lang="en-US" sz="2800" u="sng" dirty="0"/>
              <a:t>Dashboard</a:t>
            </a:r>
            <a:r>
              <a:rPr lang="en-US" u="sng" dirty="0"/>
              <a:t> </a:t>
            </a:r>
            <a:r>
              <a:rPr lang="en-US" sz="2800" u="sng" dirty="0"/>
              <a:t>full report:</a:t>
            </a:r>
            <a:endParaRPr lang="en-US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1BC50E9-1A79-3266-926B-0FA7DB0792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840187" y="1648432"/>
            <a:ext cx="10511626" cy="5178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CAA8AA-D574-0301-323F-7CDCB4479976}"/>
              </a:ext>
            </a:extLst>
          </p:cNvPr>
          <p:cNvSpPr txBox="1"/>
          <p:nvPr/>
        </p:nvSpPr>
        <p:spPr>
          <a:xfrm>
            <a:off x="1297172" y="1002101"/>
            <a:ext cx="9622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Here I created a Dashboard, based on the attrition count details of the Employees for HR analytical purpose </a:t>
            </a:r>
          </a:p>
        </p:txBody>
      </p:sp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A9B956-D620-484B-E9AB-426A6F72E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94" y="411302"/>
            <a:ext cx="11314412" cy="632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770" y="928688"/>
            <a:ext cx="7965461" cy="994164"/>
          </a:xfrm>
        </p:spPr>
        <p:txBody>
          <a:bodyPr/>
          <a:lstStyle/>
          <a:p>
            <a:r>
              <a:rPr lang="en-US" u="sng" dirty="0"/>
              <a:t>Agenda</a:t>
            </a:r>
            <a:r>
              <a:rPr lang="en-US" dirty="0"/>
              <a:t>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303028"/>
            <a:ext cx="7965460" cy="3497698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   Introduction of Power Bi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   What is Power Bi Desktop                    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   What is Power Query Editor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   Get Data &amp; Cleaning process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   Data Visualization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   Using Multiple charts for report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   Final step Dashboard creation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FD716C7B-3659-8BFB-3211-065067262A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30223" y="2514401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9"/>
    </mc:Choice>
    <mc:Fallback xmlns="">
      <p:transition spd="slow" advTm="2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80" y="111641"/>
            <a:ext cx="3934047" cy="962248"/>
          </a:xfrm>
        </p:spPr>
        <p:txBody>
          <a:bodyPr/>
          <a:lstStyle/>
          <a:p>
            <a:r>
              <a:rPr lang="en-US" u="sng" dirty="0"/>
              <a:t>POWER BI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7F3D1-6683-4AC6-4770-E434DA21730A}"/>
              </a:ext>
            </a:extLst>
          </p:cNvPr>
          <p:cNvSpPr txBox="1"/>
          <p:nvPr/>
        </p:nvSpPr>
        <p:spPr>
          <a:xfrm>
            <a:off x="616689" y="1233378"/>
            <a:ext cx="57167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SzPct val="113000"/>
              <a:buFont typeface="Wingdings" panose="05000000000000000000" pitchFamily="2" charset="2"/>
              <a:buChar char="ü"/>
            </a:pPr>
            <a:r>
              <a:rPr lang="en-US" sz="2000" dirty="0"/>
              <a:t>Power Bi is Business Intelligence tool introduced by Microsoft in 2011.</a:t>
            </a:r>
          </a:p>
          <a:p>
            <a:endParaRPr lang="en-US" sz="2000" dirty="0"/>
          </a:p>
          <a:p>
            <a:pPr marL="285750" indent="-285750" algn="just">
              <a:buSzPct val="109000"/>
              <a:buFont typeface="Wingdings" panose="05000000000000000000" pitchFamily="2" charset="2"/>
              <a:buChar char="ü"/>
            </a:pPr>
            <a:r>
              <a:rPr lang="en-US" sz="2000" dirty="0"/>
              <a:t>It helps us to Import data from various data sources and turn it into  a valuable reports and we can share the reports with anyone easily.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5BC895-7261-2DFA-25BA-929888271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583" y="607488"/>
            <a:ext cx="5688418" cy="386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9"/>
    </mc:Choice>
    <mc:Fallback xmlns="">
      <p:transition spd="slow" advTm="426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935" y="431606"/>
            <a:ext cx="8959274" cy="994164"/>
          </a:xfrm>
        </p:spPr>
        <p:txBody>
          <a:bodyPr/>
          <a:lstStyle/>
          <a:p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94343" y="4195625"/>
            <a:ext cx="7965460" cy="3497698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Power query is a BI tools designed by Microsoft for Excel.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Power query allows you to import data from various data sources and will enable you to clean, transform and reshape your data as per the requirements.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Power query allows you to write your query once and then run it with a simple refresh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659C7-53AD-CB23-251D-129F18D8B919}"/>
              </a:ext>
            </a:extLst>
          </p:cNvPr>
          <p:cNvSpPr txBox="1"/>
          <p:nvPr/>
        </p:nvSpPr>
        <p:spPr>
          <a:xfrm>
            <a:off x="2594343" y="134033"/>
            <a:ext cx="7410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+mj-lt"/>
                <a:cs typeface="Times New Roman" panose="02020603050405020304" pitchFamily="18" charset="0"/>
              </a:rPr>
              <a:t>What is Power bi desktop?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013416-30FE-9DA2-C898-46CED5B5A316}"/>
              </a:ext>
            </a:extLst>
          </p:cNvPr>
          <p:cNvSpPr txBox="1"/>
          <p:nvPr/>
        </p:nvSpPr>
        <p:spPr>
          <a:xfrm>
            <a:off x="2452576" y="3375377"/>
            <a:ext cx="9739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+mj-lt"/>
              </a:rPr>
              <a:t>What is power query editor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A35F48-4EA2-C20A-D36D-04AFE5E2B2F6}"/>
              </a:ext>
            </a:extLst>
          </p:cNvPr>
          <p:cNvSpPr txBox="1"/>
          <p:nvPr/>
        </p:nvSpPr>
        <p:spPr>
          <a:xfrm>
            <a:off x="2672102" y="923708"/>
            <a:ext cx="808804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800" dirty="0"/>
              <a:t>Power Bi Desktop is an open-source Application developed and designed by Microsoft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8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800" dirty="0"/>
              <a:t>It allows users to connect, to transform and visualize your data with ease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8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800" dirty="0"/>
              <a:t>Power Bi Desktop lets users build visuals and collection of visuals that can be shared as a reports with your colleagues or your clients in your organization.</a:t>
            </a: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68" y="38375"/>
            <a:ext cx="8006007" cy="654568"/>
          </a:xfrm>
        </p:spPr>
        <p:txBody>
          <a:bodyPr/>
          <a:lstStyle/>
          <a:p>
            <a:r>
              <a:rPr lang="en-US" sz="2400" u="sng" dirty="0"/>
              <a:t>Get data &amp; cleaning process 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0C5364-6D1E-49D2-AE0A-B7D219D8D016}"/>
              </a:ext>
            </a:extLst>
          </p:cNvPr>
          <p:cNvCxnSpPr>
            <a:cxnSpLocks/>
          </p:cNvCxnSpPr>
          <p:nvPr/>
        </p:nvCxnSpPr>
        <p:spPr>
          <a:xfrm flipV="1">
            <a:off x="10789350" y="3628212"/>
            <a:ext cx="439908" cy="733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64CBABC-E371-F65E-5ACB-143F9FB3511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9079776" y="1063256"/>
            <a:ext cx="3112224" cy="5199321"/>
          </a:xfrm>
        </p:spPr>
        <p:txBody>
          <a:bodyPr>
            <a:normAutofit/>
          </a:bodyPr>
          <a:lstStyle/>
          <a:p>
            <a:r>
              <a:rPr lang="en-US" sz="2000" b="1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data :</a:t>
            </a:r>
          </a:p>
          <a:p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In Power BI, </a:t>
            </a:r>
            <a:r>
              <a:rPr lang="en-US" sz="1800" b="1" dirty="0">
                <a:solidFill>
                  <a:schemeClr val="tx1"/>
                </a:solidFill>
              </a:rPr>
              <a:t>"Get Data"</a:t>
            </a:r>
            <a:r>
              <a:rPr lang="en-US" sz="1800" dirty="0">
                <a:solidFill>
                  <a:schemeClr val="tx1"/>
                </a:solidFill>
              </a:rPr>
              <a:t> is the </a:t>
            </a:r>
            <a:r>
              <a:rPr lang="en-US" sz="1800" b="1" dirty="0">
                <a:solidFill>
                  <a:schemeClr val="tx1"/>
                </a:solidFill>
              </a:rPr>
              <a:t>starting point</a:t>
            </a:r>
            <a:r>
              <a:rPr lang="en-US" sz="1800" dirty="0">
                <a:solidFill>
                  <a:schemeClr val="tx1"/>
                </a:solidFill>
              </a:rPr>
              <a:t> for bringing in data from different sources into your Power BI project</a:t>
            </a:r>
            <a:r>
              <a:rPr lang="en-US" sz="1800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Cleaning process :</a:t>
            </a:r>
          </a:p>
          <a:p>
            <a:pPr algn="just"/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Check for and remove duplicate and Null values.</a:t>
            </a:r>
          </a:p>
          <a:p>
            <a:pPr algn="just"/>
            <a:endParaRPr lang="en-US" sz="18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cs typeface="Times New Roman" panose="02020603050405020304" pitchFamily="18" charset="0"/>
              </a:rPr>
              <a:t>We can Handle missing values, Fixing datatype, creating New columns etc.</a:t>
            </a:r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1ED309-F497-27F9-C42B-A90D3625F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7559"/>
            <a:ext cx="8899926" cy="6010441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06138616-5DC3-FA2E-213F-E27A3C7AE82C}"/>
              </a:ext>
            </a:extLst>
          </p:cNvPr>
          <p:cNvSpPr/>
          <p:nvPr/>
        </p:nvSpPr>
        <p:spPr>
          <a:xfrm rot="18800877">
            <a:off x="8007188" y="3721183"/>
            <a:ext cx="931160" cy="29585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0DDFC8-113C-E6F7-0F32-FE5E90506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6" y="-95880"/>
            <a:ext cx="7761770" cy="486842"/>
          </a:xfrm>
        </p:spPr>
        <p:txBody>
          <a:bodyPr/>
          <a:lstStyle/>
          <a:p>
            <a:r>
              <a:rPr lang="en-US" sz="2400" u="sng" dirty="0"/>
              <a:t>Transform data to power query 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631F0D-9E78-C1D5-BEC1-538CE5D308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65735" y="379671"/>
            <a:ext cx="6525883" cy="3192869"/>
          </a:xfrm>
          <a:ln w="19050">
            <a:solidFill>
              <a:schemeClr val="tx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882D9E7-CB35-7171-B098-1CD748698BB3}"/>
              </a:ext>
            </a:extLst>
          </p:cNvPr>
          <p:cNvSpPr/>
          <p:nvPr/>
        </p:nvSpPr>
        <p:spPr>
          <a:xfrm>
            <a:off x="5941713" y="1989845"/>
            <a:ext cx="596681" cy="202018"/>
          </a:xfrm>
          <a:prstGeom prst="rightArrow">
            <a:avLst/>
          </a:prstGeom>
          <a:solidFill>
            <a:schemeClr val="accent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BE5F5C-9084-E7AB-0C1F-E3473AEA3A96}"/>
              </a:ext>
            </a:extLst>
          </p:cNvPr>
          <p:cNvSpPr txBox="1"/>
          <p:nvPr/>
        </p:nvSpPr>
        <p:spPr>
          <a:xfrm>
            <a:off x="100383" y="486841"/>
            <a:ext cx="4758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/>
              <a:t>In this HR Datasheet, we have some NULL values and need to remove the fields from the data. We can add new column if required.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753D2D-9782-BFB0-342D-53B202CBB8AD}"/>
              </a:ext>
            </a:extLst>
          </p:cNvPr>
          <p:cNvSpPr txBox="1"/>
          <p:nvPr/>
        </p:nvSpPr>
        <p:spPr>
          <a:xfrm>
            <a:off x="116956" y="3393202"/>
            <a:ext cx="609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chemeClr val="accent6"/>
                </a:solidFill>
                <a:latin typeface="+mj-lt"/>
              </a:rPr>
              <a:t>DATA CLEANING PROCESS </a:t>
            </a:r>
            <a:r>
              <a:rPr lang="en-US" sz="2400" b="1" dirty="0">
                <a:solidFill>
                  <a:schemeClr val="accent6"/>
                </a:solidFill>
                <a:latin typeface="+mj-lt"/>
              </a:rPr>
              <a:t>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60F0C6-0FAF-013C-DB0F-50740828A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311" y="3650069"/>
            <a:ext cx="6509308" cy="31335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3A74A6E-F0BC-61BB-A628-C1EB18B77B3E}"/>
              </a:ext>
            </a:extLst>
          </p:cNvPr>
          <p:cNvSpPr txBox="1"/>
          <p:nvPr/>
        </p:nvSpPr>
        <p:spPr>
          <a:xfrm>
            <a:off x="68923" y="3897057"/>
            <a:ext cx="530594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000" dirty="0"/>
              <a:t>After completing all the cleaning process, we need Click “</a:t>
            </a:r>
            <a:r>
              <a:rPr lang="en-US" sz="2000" b="1" dirty="0"/>
              <a:t>Close and Apply</a:t>
            </a:r>
            <a:r>
              <a:rPr lang="en-US" sz="2000" dirty="0"/>
              <a:t>”.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B284FE4-FE5C-9639-F444-1DA45DFCE8CB}"/>
              </a:ext>
            </a:extLst>
          </p:cNvPr>
          <p:cNvSpPr/>
          <p:nvPr/>
        </p:nvSpPr>
        <p:spPr>
          <a:xfrm rot="18149684">
            <a:off x="5226120" y="4425530"/>
            <a:ext cx="712382" cy="28232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E60084-582C-9A06-D18D-C70C7A549778}"/>
              </a:ext>
            </a:extLst>
          </p:cNvPr>
          <p:cNvSpPr txBox="1"/>
          <p:nvPr/>
        </p:nvSpPr>
        <p:spPr>
          <a:xfrm>
            <a:off x="116956" y="5207000"/>
            <a:ext cx="50504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/>
              <a:t>We can  view all the Correction which we have made in power query Editor it will be available in “</a:t>
            </a:r>
            <a:r>
              <a:rPr lang="en-US" sz="2000" b="1" dirty="0"/>
              <a:t>Applied Steps”</a:t>
            </a:r>
          </a:p>
        </p:txBody>
      </p:sp>
      <p:sp>
        <p:nvSpPr>
          <p:cNvPr id="31" name="Arrow: Left 30">
            <a:extLst>
              <a:ext uri="{FF2B5EF4-FFF2-40B4-BE49-F238E27FC236}">
                <a16:creationId xmlns:a16="http://schemas.microsoft.com/office/drawing/2014/main" id="{7F663A45-3C56-DC14-9893-A4E7C5188223}"/>
              </a:ext>
            </a:extLst>
          </p:cNvPr>
          <p:cNvSpPr/>
          <p:nvPr/>
        </p:nvSpPr>
        <p:spPr>
          <a:xfrm>
            <a:off x="11373777" y="4841634"/>
            <a:ext cx="749300" cy="264043"/>
          </a:xfrm>
          <a:prstGeom prst="lef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28" y="-158987"/>
            <a:ext cx="5339335" cy="61618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u="sng" dirty="0"/>
              <a:t>Canvas </a:t>
            </a:r>
            <a:r>
              <a:rPr lang="en-US" sz="2400" u="sng" dirty="0" err="1"/>
              <a:t>bg</a:t>
            </a:r>
            <a:r>
              <a:rPr lang="en-US" sz="2400" u="sng" dirty="0"/>
              <a:t> settings 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9FDAC-59E2-6E05-0BA2-F8892F7F0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2" y="1409635"/>
            <a:ext cx="11360454" cy="5858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D53031-F17F-CCE6-3FE1-23F857DCE376}"/>
              </a:ext>
            </a:extLst>
          </p:cNvPr>
          <p:cNvSpPr txBox="1"/>
          <p:nvPr/>
        </p:nvSpPr>
        <p:spPr>
          <a:xfrm>
            <a:off x="1850065" y="701749"/>
            <a:ext cx="8878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we can able to set the Back ground color or image to our report page, that is called canvas. Here I have chosen analytical image as Background.</a:t>
            </a:r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5" y="1057274"/>
            <a:ext cx="4658850" cy="15483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u="sng" dirty="0"/>
              <a:t>Data Visualization 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E1254-D589-45D8-497F-B122CBCC081C}"/>
              </a:ext>
            </a:extLst>
          </p:cNvPr>
          <p:cNvSpPr txBox="1"/>
          <p:nvPr/>
        </p:nvSpPr>
        <p:spPr>
          <a:xfrm>
            <a:off x="1550565" y="1435395"/>
            <a:ext cx="10326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In Data Visualization part, we can add varieties of Charts, Maps and using other elements like slicers, Buttons and drill through options to make our Report more effectively. </a:t>
            </a:r>
          </a:p>
          <a:p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F1CF22-4480-2AF6-8DD7-0FEE05BFC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410" y="2451058"/>
            <a:ext cx="9815321" cy="4004297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66A5FE82-6A2D-F5EC-529A-91A5B7FEF23B}"/>
              </a:ext>
            </a:extLst>
          </p:cNvPr>
          <p:cNvSpPr/>
          <p:nvPr/>
        </p:nvSpPr>
        <p:spPr>
          <a:xfrm>
            <a:off x="1550564" y="4231757"/>
            <a:ext cx="1001249" cy="329609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E5CD6C9-80B5-B7DA-E8C1-B608192BD6F2}"/>
              </a:ext>
            </a:extLst>
          </p:cNvPr>
          <p:cNvSpPr/>
          <p:nvPr/>
        </p:nvSpPr>
        <p:spPr>
          <a:xfrm>
            <a:off x="315433" y="3317358"/>
            <a:ext cx="1540251" cy="8712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 Visualization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509B72-D956-5506-5CBA-4D913AC88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442" y="-122275"/>
            <a:ext cx="6822558" cy="3615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9F6F94-9BF8-9997-D798-A4B31B6CE858}"/>
              </a:ext>
            </a:extLst>
          </p:cNvPr>
          <p:cNvSpPr txBox="1"/>
          <p:nvPr/>
        </p:nvSpPr>
        <p:spPr>
          <a:xfrm>
            <a:off x="-1" y="0"/>
            <a:ext cx="51142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6"/>
                </a:solidFill>
                <a:latin typeface="+mj-lt"/>
                <a:cs typeface="Times New Roman" panose="02020603050405020304" pitchFamily="18" charset="0"/>
              </a:rPr>
              <a:t>PIE CHART CREATION</a:t>
            </a:r>
            <a:endParaRPr lang="en-US" b="1" dirty="0">
              <a:solidFill>
                <a:schemeClr val="accent6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Here We have created a Pie chart to illustrates the distribution of employee attrition across different departments. Each slice represents the count of employees who have left the organization from that specific department. Like,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R&amp;D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Sales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HR</a:t>
            </a:r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007C94A8-FEBA-4836-AC17-50F073CD0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370" y="3365205"/>
            <a:ext cx="5409812" cy="34927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44B814-AC2C-7E9B-E07F-8EAA5CEC431F}"/>
              </a:ext>
            </a:extLst>
          </p:cNvPr>
          <p:cNvSpPr txBox="1"/>
          <p:nvPr/>
        </p:nvSpPr>
        <p:spPr>
          <a:xfrm>
            <a:off x="5718544" y="3744236"/>
            <a:ext cx="64734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sz="1800" b="1" u="sng" dirty="0">
                <a:solidFill>
                  <a:schemeClr val="accent6"/>
                </a:solidFill>
                <a:latin typeface="+mj-lt"/>
              </a:rPr>
              <a:t>Stacked Bar Chart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dirty="0"/>
              <a:t>In this Dashboard we have created the Age group and Gender wise attrition count Using “Stacked Bar Chart”.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dirty="0"/>
              <a:t>There are five categories of Age Group people is available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7030A0"/>
                </a:solidFill>
              </a:rPr>
              <a:t>Under -25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7030A0"/>
                </a:solidFill>
              </a:rPr>
              <a:t>25-34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7030A0"/>
                </a:solidFill>
              </a:rPr>
              <a:t>35-44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7030A0"/>
                </a:solidFill>
              </a:rPr>
              <a:t>45-54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7030A0"/>
                </a:solidFill>
              </a:rPr>
              <a:t>Over 55</a:t>
            </a:r>
          </a:p>
        </p:txBody>
      </p:sp>
    </p:spTree>
    <p:extLst>
      <p:ext uri="{BB962C8B-B14F-4D97-AF65-F5344CB8AC3E}">
        <p14:creationId xmlns:p14="http://schemas.microsoft.com/office/powerpoint/2010/main" val="59513764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737</TotalTime>
  <Words>657</Words>
  <Application>Microsoft Office PowerPoint</Application>
  <PresentationFormat>Widescreen</PresentationFormat>
  <Paragraphs>92</Paragraphs>
  <Slides>13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Calibri</vt:lpstr>
      <vt:lpstr>Sabon Next LT</vt:lpstr>
      <vt:lpstr>Times New Roman</vt:lpstr>
      <vt:lpstr>Wingdings</vt:lpstr>
      <vt:lpstr>Custom</vt:lpstr>
      <vt:lpstr>PowerPoint Presentation</vt:lpstr>
      <vt:lpstr>Agenda :</vt:lpstr>
      <vt:lpstr>POWER BI :</vt:lpstr>
      <vt:lpstr>    </vt:lpstr>
      <vt:lpstr>Get data &amp; cleaning process :</vt:lpstr>
      <vt:lpstr>Transform data to power query :</vt:lpstr>
      <vt:lpstr>Canvas bg settings :</vt:lpstr>
      <vt:lpstr>Data Visualization :</vt:lpstr>
      <vt:lpstr>PowerPoint Presentation</vt:lpstr>
      <vt:lpstr>PowerPoint Presentation</vt:lpstr>
      <vt:lpstr>PowerPoint Presentation</vt:lpstr>
      <vt:lpstr>     Dashboard full report: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Ranjitha Thiru</dc:creator>
  <cp:lastModifiedBy>Ranjitha Thiru</cp:lastModifiedBy>
  <cp:revision>14</cp:revision>
  <dcterms:created xsi:type="dcterms:W3CDTF">2025-03-23T06:32:44Z</dcterms:created>
  <dcterms:modified xsi:type="dcterms:W3CDTF">2025-06-10T01:41:10Z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